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4E91-6367-443A-9110-7858E54B8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824CD8-A428-42C3-8ADF-DF0DAD6A5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3B08C-A3B5-4B8B-868C-312A5FEC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80AC37-3C09-49C8-BD26-9CDB25D5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06A39F-1991-43CF-8163-D7C8B441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46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67B60-3F81-46B6-A972-08E3A235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1C18A1-3124-4E03-BAF8-072CF68A7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017260-F855-4386-ACAA-C9A377B4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B05D71-5D2B-4522-88E8-3FC1D8BD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3767B-BA68-4B9B-86E6-6B44C9E5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20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B8BFA8-39A8-4AD0-9F5C-FC7443161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79247D-C5CC-4D89-A7E7-019AAA36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99F83-4246-4444-A5BB-8B27068F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1B27CD-014A-49D6-AAEA-CC08D656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60B65A-70A9-4F65-A75D-85DC3B5D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09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FE815-67D1-482A-8C16-D4F6F0E0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2E1B1-3F26-4E6E-86E0-F19A8D842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3F299B-031A-4960-939B-439CA3A3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C47B38-5D1B-46FC-A401-068C3AFA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C8F01A-F37F-420A-BC45-17CF6083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38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66B1E-71D8-4608-A9F1-C504CFBC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0C83C7-D246-49AF-AEB6-5928CD5F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26CCD4-1AF8-4AA5-B186-7FCA8FA0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266B14-203C-45F2-B5CB-C032E4A2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26B09C-C94B-4271-BDB9-C1913840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88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8A59C-A7CB-44C9-B802-7360DAA5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28C15E-6E53-4E22-9B03-048E7DA9A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13B916-72FB-4B18-8F60-B55299913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D8D3B3-C260-4EDE-82D8-E927F637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18B05B-AC7F-41EC-A51B-9E41BA82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9F33C4-8B45-45AF-BA6B-B861081E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0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BD762-8585-4022-BB77-42B7D92F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0C5625-795F-4383-BEA2-D8F4E176D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7AE51E-728F-447D-B423-C3CC5B0D9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45FB65-120F-423A-A24D-9FC9D25F7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94EE80-C44F-4192-8A60-42B26B9CC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E698EF5-950D-4B91-8462-9F6296DD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10D3AE0-CCEB-41B0-9F3B-923E6E70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3B5C280-B03A-4A5B-AFC2-1508B139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0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A5FAF-CD01-4823-8738-F315ECA6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FE9F7D-423E-4D88-A405-A70908C8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B1E88F-DED2-44B5-B242-B6386B5B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D45152-94F9-42C7-8F3B-1E0C899C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30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4CACA6-ABD9-4FB1-9F41-D10FD86F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C01EF6E-23D9-4B76-9CFE-130D8DBD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B30591-8833-48E3-9AF1-A3CCA520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7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4C775-748E-46F6-B4C1-FD97837B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E5198A-EE0F-4A63-A7C6-11B9DE71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011122-7A46-47BB-9C96-91C4040B5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92D39-5002-4CAD-8E5F-D24771EB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D64680-5EC2-4427-83EA-58830047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EB5B1B-D0C4-4371-9B86-2F125168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4C2C-1009-4E22-A8F4-1168F0E2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962AB70-6AE5-436F-AF32-2D6028792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4F9C7D-7621-48F9-83BB-4FEA8B5F6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2A22B5-63E4-42A3-8DA2-BF4E68EE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8BABF6-AD9E-49DB-BF89-543EF5A4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52BAE2-5F51-466D-A4ED-A5C44C62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99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66F1A20-F101-41BA-B878-1A3F7A2F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74D9FF-E53E-40BB-B6F9-574B7E780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8BFCCB-B799-4D29-9249-21A567B50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9A086-4BE9-4EED-929F-B229D82167B5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6FEDAC-C02D-4B05-9017-8E521D421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CCA6EA-1373-477C-92AF-99F103662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5F41-94C7-46B5-A5E9-AD0FBB93F1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43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6474261-225D-430D-B11B-0AADE4AEF64A}"/>
              </a:ext>
            </a:extLst>
          </p:cNvPr>
          <p:cNvSpPr/>
          <p:nvPr/>
        </p:nvSpPr>
        <p:spPr>
          <a:xfrm>
            <a:off x="846443" y="4156055"/>
            <a:ext cx="10356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Cluster C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Afhankelijke </a:t>
            </a:r>
            <a:r>
              <a:rPr lang="nl-NL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persoonlijkheidstoornis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9646A0A-8D91-429D-A8FF-1E4E8357FE24}"/>
              </a:ext>
            </a:extLst>
          </p:cNvPr>
          <p:cNvSpPr/>
          <p:nvPr/>
        </p:nvSpPr>
        <p:spPr>
          <a:xfrm>
            <a:off x="4420338" y="417175"/>
            <a:ext cx="3209084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Cluster B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Borderline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Theatraal</a:t>
            </a:r>
          </a:p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Narcistisch</a:t>
            </a:r>
          </a:p>
        </p:txBody>
      </p:sp>
    </p:spTree>
    <p:extLst>
      <p:ext uri="{BB962C8B-B14F-4D97-AF65-F5344CB8AC3E}">
        <p14:creationId xmlns:p14="http://schemas.microsoft.com/office/powerpoint/2010/main" val="395557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F60B63D-5BD5-40EA-9586-8EDA973BFE31}"/>
              </a:ext>
            </a:extLst>
          </p:cNvPr>
          <p:cNvSpPr txBox="1"/>
          <p:nvPr/>
        </p:nvSpPr>
        <p:spPr>
          <a:xfrm>
            <a:off x="200025" y="428625"/>
            <a:ext cx="104376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/>
              <a:t>Do’s en </a:t>
            </a:r>
            <a:r>
              <a:rPr lang="nl-NL" sz="2800" b="1" dirty="0" err="1"/>
              <a:t>dont’s</a:t>
            </a:r>
            <a:endParaRPr lang="nl-NL" sz="2800" b="1" dirty="0"/>
          </a:p>
          <a:p>
            <a:endParaRPr lang="nl-N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Begeleid met je handen op de rug: neem geen taken uit handen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Bied een veilige omgeving. Belangrijk hierin: geen oordeel of kritiek!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Letten op non-verbaal gedrag, zodat een cliënt zich niet afgewezen</a:t>
            </a:r>
          </a:p>
          <a:p>
            <a:r>
              <a:rPr lang="nl-NL" sz="2800" dirty="0"/>
              <a:t>     kan voelen</a:t>
            </a:r>
          </a:p>
        </p:txBody>
      </p:sp>
    </p:spTree>
    <p:extLst>
      <p:ext uri="{BB962C8B-B14F-4D97-AF65-F5344CB8AC3E}">
        <p14:creationId xmlns:p14="http://schemas.microsoft.com/office/powerpoint/2010/main" val="89938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CC3C684-C25F-489B-B421-4987DB661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65" y="2630402"/>
            <a:ext cx="5145470" cy="4999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C91A365-A59C-44E6-A4F1-26D1540BB43D}"/>
              </a:ext>
            </a:extLst>
          </p:cNvPr>
          <p:cNvSpPr txBox="1"/>
          <p:nvPr/>
        </p:nvSpPr>
        <p:spPr>
          <a:xfrm>
            <a:off x="1209040" y="1249680"/>
            <a:ext cx="881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Bekijk deze korte documentaire. Noteer de kenmerken en problemen</a:t>
            </a:r>
          </a:p>
          <a:p>
            <a:r>
              <a:rPr lang="nl-NL" sz="2400" dirty="0"/>
              <a:t>die deze jongen tegenkomt in zijn leven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1D0632-406C-4541-8462-533D00E012CB}"/>
              </a:ext>
            </a:extLst>
          </p:cNvPr>
          <p:cNvSpPr txBox="1"/>
          <p:nvPr/>
        </p:nvSpPr>
        <p:spPr>
          <a:xfrm>
            <a:off x="1361440" y="3727684"/>
            <a:ext cx="9104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Wat lijkt jou de beste reactie op het gedrag van deze jongen? Denk aan: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Communicatie: verbaal en non verbaal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Houding</a:t>
            </a:r>
          </a:p>
        </p:txBody>
      </p:sp>
    </p:spTree>
    <p:extLst>
      <p:ext uri="{BB962C8B-B14F-4D97-AF65-F5344CB8AC3E}">
        <p14:creationId xmlns:p14="http://schemas.microsoft.com/office/powerpoint/2010/main" val="228785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DD8B322-95B0-44D3-A216-974AB6937D11}"/>
              </a:ext>
            </a:extLst>
          </p:cNvPr>
          <p:cNvSpPr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Historionische</a:t>
            </a:r>
            <a:r>
              <a:rPr lang="en-US" sz="31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= </a:t>
            </a:r>
            <a:r>
              <a:rPr lang="en-US" sz="31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theatrale</a:t>
            </a:r>
            <a:r>
              <a:rPr lang="en-US" sz="31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persoonlijkheidsstoornis</a:t>
            </a:r>
            <a:endParaRPr lang="en-US" sz="31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447A86E-2188-49F2-9B61-0BCE7E05D041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Theatrale</a:t>
            </a:r>
            <a:r>
              <a:rPr lang="en-US" sz="1600" dirty="0"/>
              <a:t> </a:t>
            </a:r>
            <a:r>
              <a:rPr lang="en-US" sz="1600" dirty="0" err="1"/>
              <a:t>persoonlijkheidsstoornis</a:t>
            </a:r>
            <a:r>
              <a:rPr lang="en-US" sz="1600" dirty="0"/>
              <a:t> </a:t>
            </a:r>
            <a:r>
              <a:rPr lang="en-US" sz="1600" dirty="0" err="1"/>
              <a:t>kenmerken</a:t>
            </a:r>
            <a:r>
              <a:rPr lang="en-US" sz="1600" dirty="0"/>
              <a:t> </a:t>
            </a:r>
            <a:r>
              <a:rPr lang="en-US" sz="1600" dirty="0" err="1"/>
              <a:t>zijn</a:t>
            </a:r>
            <a:r>
              <a:rPr lang="en-US" sz="1600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Je </a:t>
            </a:r>
            <a:r>
              <a:rPr lang="en-US" sz="1600" dirty="0" err="1"/>
              <a:t>vraagt</a:t>
            </a:r>
            <a:r>
              <a:rPr lang="en-US" sz="1600" dirty="0"/>
              <a:t> constant </a:t>
            </a:r>
            <a:r>
              <a:rPr lang="en-US" sz="1600" dirty="0" err="1"/>
              <a:t>aandacht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Je </a:t>
            </a:r>
            <a:r>
              <a:rPr lang="en-US" sz="1600" dirty="0" err="1"/>
              <a:t>voelt</a:t>
            </a:r>
            <a:r>
              <a:rPr lang="en-US" sz="1600" dirty="0"/>
              <a:t> je </a:t>
            </a:r>
            <a:r>
              <a:rPr lang="en-US" sz="1600" dirty="0" err="1"/>
              <a:t>niet</a:t>
            </a:r>
            <a:r>
              <a:rPr lang="en-US" sz="1600" dirty="0"/>
              <a:t> op je </a:t>
            </a:r>
            <a:r>
              <a:rPr lang="en-US" sz="1600" dirty="0" err="1"/>
              <a:t>gemak</a:t>
            </a:r>
            <a:r>
              <a:rPr lang="en-US" sz="1600" dirty="0"/>
              <a:t> in </a:t>
            </a:r>
            <a:r>
              <a:rPr lang="en-US" sz="1600" dirty="0" err="1"/>
              <a:t>situaties</a:t>
            </a:r>
            <a:r>
              <a:rPr lang="en-US" sz="1600" dirty="0"/>
              <a:t> </a:t>
            </a:r>
            <a:r>
              <a:rPr lang="en-US" sz="1600" dirty="0" err="1"/>
              <a:t>waarbij</a:t>
            </a:r>
            <a:r>
              <a:rPr lang="en-US" sz="1600" dirty="0"/>
              <a:t> je </a:t>
            </a:r>
            <a:r>
              <a:rPr lang="en-US" sz="1600" dirty="0" err="1"/>
              <a:t>niet</a:t>
            </a:r>
            <a:r>
              <a:rPr lang="en-US" sz="1600" dirty="0"/>
              <a:t> in het </a:t>
            </a:r>
            <a:r>
              <a:rPr lang="en-US" sz="1600" dirty="0" err="1"/>
              <a:t>middelpunt</a:t>
            </a:r>
            <a:r>
              <a:rPr lang="en-US" sz="1600" dirty="0"/>
              <a:t> van de </a:t>
            </a:r>
            <a:r>
              <a:rPr lang="en-US" sz="1600" dirty="0" err="1"/>
              <a:t>aandacht</a:t>
            </a:r>
            <a:r>
              <a:rPr lang="en-US" sz="1600" dirty="0"/>
              <a:t> </a:t>
            </a:r>
            <a:r>
              <a:rPr lang="en-US" sz="1600" dirty="0" err="1"/>
              <a:t>staat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Je </a:t>
            </a:r>
            <a:r>
              <a:rPr lang="en-US" sz="1600" dirty="0" err="1"/>
              <a:t>gedraagt</a:t>
            </a:r>
            <a:r>
              <a:rPr lang="en-US" sz="1600" dirty="0"/>
              <a:t> je </a:t>
            </a:r>
            <a:r>
              <a:rPr lang="en-US" sz="1600" dirty="0" err="1"/>
              <a:t>seksueel</a:t>
            </a:r>
            <a:r>
              <a:rPr lang="en-US" sz="1600" dirty="0"/>
              <a:t> </a:t>
            </a:r>
            <a:r>
              <a:rPr lang="en-US" sz="1600" dirty="0" err="1"/>
              <a:t>verleidelijk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flirt </a:t>
            </a:r>
            <a:r>
              <a:rPr lang="en-US" sz="1600" dirty="0" err="1"/>
              <a:t>graag</a:t>
            </a:r>
            <a:r>
              <a:rPr lang="en-US" sz="1600" dirty="0"/>
              <a:t>. Ook in </a:t>
            </a:r>
            <a:r>
              <a:rPr lang="en-US" sz="1600" dirty="0" err="1"/>
              <a:t>situaties</a:t>
            </a:r>
            <a:r>
              <a:rPr lang="en-US" sz="1600" dirty="0"/>
              <a:t> </a:t>
            </a:r>
            <a:r>
              <a:rPr lang="en-US" sz="1600" dirty="0" err="1"/>
              <a:t>waarin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ongepast</a:t>
            </a:r>
            <a:r>
              <a:rPr lang="en-US" sz="1600" dirty="0"/>
              <a:t> is.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Je </a:t>
            </a:r>
            <a:r>
              <a:rPr lang="en-US" sz="1600" dirty="0" err="1"/>
              <a:t>vertoont</a:t>
            </a:r>
            <a:r>
              <a:rPr lang="en-US" sz="1600" dirty="0"/>
              <a:t> </a:t>
            </a:r>
            <a:r>
              <a:rPr lang="en-US" sz="1600" dirty="0" err="1"/>
              <a:t>snel</a:t>
            </a:r>
            <a:r>
              <a:rPr lang="en-US" sz="1600" dirty="0"/>
              <a:t> </a:t>
            </a:r>
            <a:r>
              <a:rPr lang="en-US" sz="1600" dirty="0" err="1"/>
              <a:t>wisselend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oppervlakkig</a:t>
            </a:r>
            <a:r>
              <a:rPr lang="en-US" sz="1600" dirty="0"/>
              <a:t> </a:t>
            </a:r>
            <a:r>
              <a:rPr lang="en-US" sz="1600" dirty="0" err="1"/>
              <a:t>emotioneel</a:t>
            </a:r>
            <a:r>
              <a:rPr lang="en-US" sz="1600" dirty="0"/>
              <a:t> </a:t>
            </a:r>
            <a:r>
              <a:rPr lang="en-US" sz="1600" dirty="0" err="1"/>
              <a:t>gedrag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Je </a:t>
            </a:r>
            <a:r>
              <a:rPr lang="en-US" sz="1600" dirty="0" err="1"/>
              <a:t>maakt</a:t>
            </a:r>
            <a:r>
              <a:rPr lang="en-US" sz="1600" dirty="0"/>
              <a:t> </a:t>
            </a:r>
            <a:r>
              <a:rPr lang="en-US" sz="1600" dirty="0" err="1"/>
              <a:t>gebruik</a:t>
            </a:r>
            <a:r>
              <a:rPr lang="en-US" sz="1600" dirty="0"/>
              <a:t> van </a:t>
            </a:r>
            <a:r>
              <a:rPr lang="en-US" sz="1600" dirty="0" err="1"/>
              <a:t>jouw</a:t>
            </a:r>
            <a:r>
              <a:rPr lang="en-US" sz="1600" dirty="0"/>
              <a:t> </a:t>
            </a:r>
            <a:r>
              <a:rPr lang="en-US" sz="1600" dirty="0" err="1"/>
              <a:t>uiterlijk</a:t>
            </a:r>
            <a:r>
              <a:rPr lang="en-US" sz="1600" dirty="0"/>
              <a:t> om de </a:t>
            </a:r>
            <a:r>
              <a:rPr lang="en-US" sz="1600" dirty="0" err="1"/>
              <a:t>aandacht</a:t>
            </a:r>
            <a:r>
              <a:rPr lang="en-US" sz="1600" dirty="0"/>
              <a:t> op je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vestigen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Je </a:t>
            </a:r>
            <a:r>
              <a:rPr lang="en-US" sz="1600" dirty="0" err="1"/>
              <a:t>toont</a:t>
            </a:r>
            <a:r>
              <a:rPr lang="en-US" sz="1600" dirty="0"/>
              <a:t> je </a:t>
            </a:r>
            <a:r>
              <a:rPr lang="en-US" sz="1600" dirty="0" err="1"/>
              <a:t>emoties</a:t>
            </a:r>
            <a:r>
              <a:rPr lang="en-US" sz="1600" dirty="0"/>
              <a:t> op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theatrale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overdreven</a:t>
            </a:r>
            <a:r>
              <a:rPr lang="en-US" sz="1600" dirty="0"/>
              <a:t> </a:t>
            </a:r>
            <a:r>
              <a:rPr lang="en-US" sz="1600" dirty="0" err="1"/>
              <a:t>manier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Je bent </a:t>
            </a:r>
            <a:r>
              <a:rPr lang="en-US" sz="1600" dirty="0" err="1"/>
              <a:t>makkelijk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beïnvloeden</a:t>
            </a:r>
            <a:r>
              <a:rPr lang="en-US" sz="1600" dirty="0"/>
              <a:t> door </a:t>
            </a:r>
            <a:r>
              <a:rPr lang="en-US" sz="1600" dirty="0" err="1"/>
              <a:t>anderen</a:t>
            </a:r>
            <a:r>
              <a:rPr lang="en-US" sz="1600" dirty="0"/>
              <a:t> of door </a:t>
            </a:r>
            <a:r>
              <a:rPr lang="en-US" sz="1600" dirty="0" err="1"/>
              <a:t>omstandigheden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Je </a:t>
            </a:r>
            <a:r>
              <a:rPr lang="en-US" sz="1600" dirty="0" err="1"/>
              <a:t>beschouwt</a:t>
            </a:r>
            <a:r>
              <a:rPr lang="en-US" sz="1600" dirty="0"/>
              <a:t> </a:t>
            </a:r>
            <a:r>
              <a:rPr lang="en-US" sz="1600" dirty="0" err="1"/>
              <a:t>relaties</a:t>
            </a:r>
            <a:r>
              <a:rPr lang="en-US" sz="1600" dirty="0"/>
              <a:t> </a:t>
            </a:r>
            <a:r>
              <a:rPr lang="en-US" sz="1600" dirty="0" err="1"/>
              <a:t>als</a:t>
            </a:r>
            <a:r>
              <a:rPr lang="en-US" sz="1600" dirty="0"/>
              <a:t> </a:t>
            </a:r>
            <a:r>
              <a:rPr lang="en-US" sz="1600" dirty="0" err="1"/>
              <a:t>meer</a:t>
            </a:r>
            <a:r>
              <a:rPr lang="en-US" sz="1600" dirty="0"/>
              <a:t> </a:t>
            </a:r>
            <a:r>
              <a:rPr lang="en-US" sz="1600" dirty="0" err="1"/>
              <a:t>intiem</a:t>
            </a:r>
            <a:r>
              <a:rPr lang="en-US" sz="1600" dirty="0"/>
              <a:t> dan ze in </a:t>
            </a:r>
            <a:r>
              <a:rPr lang="en-US" sz="1600" dirty="0" err="1"/>
              <a:t>werkelijkheid</a:t>
            </a:r>
            <a:r>
              <a:rPr lang="en-US" sz="1600" dirty="0"/>
              <a:t> </a:t>
            </a:r>
            <a:r>
              <a:rPr lang="en-US" sz="1600" dirty="0" err="1"/>
              <a:t>zijn</a:t>
            </a:r>
            <a:endParaRPr lang="en-US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8BC26A-EC5B-4A65-A6AE-5A66DA204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8" r="2075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6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95B29A-A1CB-4997-9D75-4155D412E152}"/>
              </a:ext>
            </a:extLst>
          </p:cNvPr>
          <p:cNvSpPr txBox="1"/>
          <p:nvPr/>
        </p:nvSpPr>
        <p:spPr>
          <a:xfrm>
            <a:off x="389916" y="444464"/>
            <a:ext cx="3420305" cy="1906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b="1">
                <a:latin typeface="+mj-lt"/>
                <a:ea typeface="+mj-ea"/>
                <a:cs typeface="+mj-cs"/>
              </a:rPr>
              <a:t>Achterliggende gevoel: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>
                <a:latin typeface="+mj-lt"/>
                <a:ea typeface="+mj-ea"/>
                <a:cs typeface="+mj-cs"/>
              </a:rPr>
              <a:t>Ik ben niks waard, wie ben ik eigenlijk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>
                <a:latin typeface="+mj-lt"/>
                <a:ea typeface="+mj-ea"/>
                <a:cs typeface="+mj-cs"/>
              </a:rPr>
              <a:t>Veelheid aan gevoelens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>
                <a:latin typeface="+mj-lt"/>
                <a:ea typeface="+mj-ea"/>
                <a:cs typeface="+mj-cs"/>
              </a:rPr>
              <a:t>Bij onvoldoende middelpunt: wegzakken in depressieve gevoelens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991E6A-D663-494B-982A-5C9027CC7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2" b="2566"/>
          <a:stretch/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F072318-98A4-4F72-9A5F-2BCFAC8B0CF6}"/>
              </a:ext>
            </a:extLst>
          </p:cNvPr>
          <p:cNvSpPr txBox="1"/>
          <p:nvPr/>
        </p:nvSpPr>
        <p:spPr>
          <a:xfrm>
            <a:off x="5431646" y="678955"/>
            <a:ext cx="6020070" cy="6479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Wat </a:t>
            </a:r>
            <a:r>
              <a:rPr lang="en-US" sz="2800" dirty="0" err="1"/>
              <a:t>kan</a:t>
            </a:r>
            <a:r>
              <a:rPr lang="en-US" sz="2800" dirty="0"/>
              <a:t> je </a:t>
            </a:r>
            <a:r>
              <a:rPr lang="en-US" sz="2800" dirty="0" err="1"/>
              <a:t>doen</a:t>
            </a:r>
            <a:r>
              <a:rPr lang="en-US" sz="2800" dirty="0"/>
              <a:t>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Steunen</a:t>
            </a:r>
            <a:r>
              <a:rPr lang="en-US" sz="2800" dirty="0"/>
              <a:t> in </a:t>
            </a:r>
            <a:r>
              <a:rPr lang="en-US" sz="2800" dirty="0" err="1"/>
              <a:t>regelmatig</a:t>
            </a:r>
            <a:r>
              <a:rPr lang="en-US" sz="2800" dirty="0"/>
              <a:t> </a:t>
            </a:r>
            <a:r>
              <a:rPr lang="en-US" sz="2800" dirty="0" err="1"/>
              <a:t>leven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Je </a:t>
            </a:r>
            <a:r>
              <a:rPr lang="en-US" sz="2800" dirty="0" err="1"/>
              <a:t>steun</a:t>
            </a:r>
            <a:r>
              <a:rPr lang="en-US" sz="2800" dirty="0"/>
              <a:t> </a:t>
            </a:r>
            <a:r>
              <a:rPr lang="en-US" sz="2800" dirty="0" err="1"/>
              <a:t>aanbieden</a:t>
            </a:r>
            <a:r>
              <a:rPr lang="en-US" sz="2800" dirty="0"/>
              <a:t>, </a:t>
            </a:r>
            <a:r>
              <a:rPr lang="en-US" sz="2800" dirty="0" err="1"/>
              <a:t>vertrouwen</a:t>
            </a:r>
            <a:r>
              <a:rPr lang="en-US" sz="2800" dirty="0"/>
              <a:t> </a:t>
            </a:r>
            <a:r>
              <a:rPr lang="en-US" sz="2800" dirty="0" err="1"/>
              <a:t>geven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geduld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begrip: </a:t>
            </a:r>
            <a:r>
              <a:rPr lang="en-US" sz="2800" dirty="0" err="1"/>
              <a:t>behandeling</a:t>
            </a:r>
            <a:r>
              <a:rPr lang="en-US" sz="2800" dirty="0"/>
              <a:t> </a:t>
            </a:r>
            <a:r>
              <a:rPr lang="en-US" sz="2800" dirty="0" err="1"/>
              <a:t>kost</a:t>
            </a:r>
            <a:r>
              <a:rPr lang="en-US" sz="2800" dirty="0"/>
              <a:t> </a:t>
            </a: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tijd</a:t>
            </a:r>
            <a:r>
              <a:rPr lang="en-US" sz="2800" dirty="0"/>
              <a:t>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Wees </a:t>
            </a:r>
            <a:r>
              <a:rPr lang="en-US" sz="2800" dirty="0" err="1"/>
              <a:t>expliciet</a:t>
            </a:r>
            <a:r>
              <a:rPr lang="en-US" sz="2800" dirty="0"/>
              <a:t> in je </a:t>
            </a:r>
            <a:r>
              <a:rPr lang="en-US" sz="2800" dirty="0" err="1"/>
              <a:t>communicatie</a:t>
            </a:r>
            <a:r>
              <a:rPr lang="en-US" sz="2800" dirty="0"/>
              <a:t>: </a:t>
            </a:r>
            <a:r>
              <a:rPr lang="en-US" sz="2800" dirty="0" err="1"/>
              <a:t>als</a:t>
            </a:r>
            <a:r>
              <a:rPr lang="en-US" sz="2800" dirty="0"/>
              <a:t> je </a:t>
            </a:r>
            <a:r>
              <a:rPr lang="en-US" sz="2800" dirty="0" err="1"/>
              <a:t>iets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jezelf</a:t>
            </a:r>
            <a:r>
              <a:rPr lang="en-US" sz="2800" dirty="0"/>
              <a:t> wilt </a:t>
            </a:r>
            <a:r>
              <a:rPr lang="en-US" sz="2800" dirty="0" err="1"/>
              <a:t>doen</a:t>
            </a:r>
            <a:r>
              <a:rPr lang="en-US" sz="2800" dirty="0"/>
              <a:t>, leg dan </a:t>
            </a:r>
            <a:r>
              <a:rPr lang="en-US" sz="2800" dirty="0" err="1"/>
              <a:t>goed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</a:t>
            </a:r>
            <a:r>
              <a:rPr lang="en-US" sz="2800" dirty="0" err="1"/>
              <a:t>dit</a:t>
            </a:r>
            <a:r>
              <a:rPr lang="en-US" sz="2800" dirty="0"/>
              <a:t> </a:t>
            </a:r>
            <a:r>
              <a:rPr lang="en-US" sz="2800" dirty="0" err="1"/>
              <a:t>niets</a:t>
            </a:r>
            <a:r>
              <a:rPr lang="en-US" sz="2800" dirty="0"/>
              <a:t> met de </a:t>
            </a:r>
            <a:r>
              <a:rPr lang="en-US" sz="2800" dirty="0" err="1"/>
              <a:t>ander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maken</a:t>
            </a:r>
            <a:r>
              <a:rPr lang="en-US" sz="2800" dirty="0"/>
              <a:t> </a:t>
            </a:r>
            <a:r>
              <a:rPr lang="en-US" sz="2800" dirty="0" err="1"/>
              <a:t>heeft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Leg </a:t>
            </a:r>
            <a:r>
              <a:rPr lang="en-US" sz="2800" dirty="0" err="1"/>
              <a:t>niet</a:t>
            </a:r>
            <a:r>
              <a:rPr lang="en-US" sz="2800" dirty="0"/>
              <a:t> de </a:t>
            </a:r>
            <a:r>
              <a:rPr lang="en-US" sz="2800" dirty="0" err="1"/>
              <a:t>schuld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</a:t>
            </a:r>
            <a:r>
              <a:rPr lang="en-US" sz="2800" dirty="0" err="1"/>
              <a:t>jezelf</a:t>
            </a:r>
            <a:r>
              <a:rPr lang="en-US" sz="28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6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66B380-B560-4CF5-A2B6-CC6BB3ED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2522"/>
            <a:ext cx="10905066" cy="42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63FD436-39C5-4C74-BA97-C039FD4D4BE1}"/>
              </a:ext>
            </a:extLst>
          </p:cNvPr>
          <p:cNvSpPr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Narcisme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53C0E0-51F3-4D1B-9FD8-567CC242D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6362"/>
          <a:stretch/>
        </p:blipFill>
        <p:spPr>
          <a:xfrm>
            <a:off x="1596455" y="625419"/>
            <a:ext cx="5635819" cy="350950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F23E2E8-59E6-4D8F-A38C-9E604506E883}"/>
              </a:ext>
            </a:extLst>
          </p:cNvPr>
          <p:cNvSpPr/>
          <p:nvPr/>
        </p:nvSpPr>
        <p:spPr>
          <a:xfrm>
            <a:off x="112567" y="4480046"/>
            <a:ext cx="62954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 Bekijk deze film. Noteer de kenmerken, mogelijke oorzaken en problemen van iemand met een narcistische persoonlijkheidsstoornis.</a:t>
            </a:r>
          </a:p>
          <a:p>
            <a:pPr>
              <a:spcAft>
                <a:spcPts val="600"/>
              </a:spcAft>
            </a:pPr>
            <a:r>
              <a:rPr lang="nl-NL" dirty="0"/>
              <a:t>https://psychologie-nu.blogspot.com/2015/07/kenmerken-van-een-narcistische_15.html</a:t>
            </a:r>
          </a:p>
        </p:txBody>
      </p:sp>
    </p:spTree>
    <p:extLst>
      <p:ext uri="{BB962C8B-B14F-4D97-AF65-F5344CB8AC3E}">
        <p14:creationId xmlns:p14="http://schemas.microsoft.com/office/powerpoint/2010/main" val="184319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F46031D-FE49-4B07-9B2D-138D56D8D32E}"/>
              </a:ext>
            </a:extLst>
          </p:cNvPr>
          <p:cNvSpPr txBox="1"/>
          <p:nvPr/>
        </p:nvSpPr>
        <p:spPr>
          <a:xfrm>
            <a:off x="762000" y="904240"/>
            <a:ext cx="92179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Omgang met narcisme: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ligt niet aan jezelf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Basale gevoelens van jou worden niet begrepen, zijn niet in beeld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Blijf assertief, zonder confronterend te zijn. Neutrale opstelling!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Mogelijke therapieën: Dezelfde als bij Theatrale Persoonlijkheidsstoornis</a:t>
            </a:r>
          </a:p>
        </p:txBody>
      </p:sp>
    </p:spTree>
    <p:extLst>
      <p:ext uri="{BB962C8B-B14F-4D97-AF65-F5344CB8AC3E}">
        <p14:creationId xmlns:p14="http://schemas.microsoft.com/office/powerpoint/2010/main" val="271297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ADDDA2C-8044-46B0-9F79-7C614571494F}"/>
              </a:ext>
            </a:extLst>
          </p:cNvPr>
          <p:cNvSpPr/>
          <p:nvPr/>
        </p:nvSpPr>
        <p:spPr>
          <a:xfrm>
            <a:off x="2113088" y="711815"/>
            <a:ext cx="84128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Cluster C: angststoornissen</a:t>
            </a:r>
          </a:p>
          <a:p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Ontwijkend</a:t>
            </a:r>
          </a:p>
          <a:p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 Afhankelijke </a:t>
            </a:r>
          </a:p>
          <a:p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3. Dwangmatig compulsieve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F330613-C4FE-4504-B49C-82216F5CD3F1}"/>
              </a:ext>
            </a:extLst>
          </p:cNvPr>
          <p:cNvSpPr/>
          <p:nvPr/>
        </p:nvSpPr>
        <p:spPr>
          <a:xfrm>
            <a:off x="2675263" y="5357614"/>
            <a:ext cx="507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https://www.youtube.com/watch?v=_ih1PG6WVMs</a:t>
            </a:r>
          </a:p>
        </p:txBody>
      </p:sp>
    </p:spTree>
    <p:extLst>
      <p:ext uri="{BB962C8B-B14F-4D97-AF65-F5344CB8AC3E}">
        <p14:creationId xmlns:p14="http://schemas.microsoft.com/office/powerpoint/2010/main" val="340140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AA6074A-26AA-40AD-A05C-C7F5B11DD876}"/>
              </a:ext>
            </a:extLst>
          </p:cNvPr>
          <p:cNvSpPr txBox="1"/>
          <p:nvPr/>
        </p:nvSpPr>
        <p:spPr>
          <a:xfrm>
            <a:off x="0" y="2090172"/>
            <a:ext cx="63357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Laag zelfbeeld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Verlatingsangst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Geen nee kunnen zeggen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Gezien worden als lief, aardig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Vermijden van conflicten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Gaat vaak samen met angststoornissen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E3D039-7FF1-489E-B268-9581DF61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09" y="285750"/>
            <a:ext cx="6054722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E268361-D86E-459E-8D7A-8F7406E2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300162"/>
            <a:ext cx="5654275" cy="42576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6DB903-3EB5-461B-AD90-58211830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728073"/>
            <a:ext cx="5294715" cy="34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860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398</Words>
  <Application>Microsoft Office PowerPoint</Application>
  <PresentationFormat>Breedbeeld</PresentationFormat>
  <Paragraphs>59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5</cp:revision>
  <dcterms:created xsi:type="dcterms:W3CDTF">2020-03-11T12:07:11Z</dcterms:created>
  <dcterms:modified xsi:type="dcterms:W3CDTF">2020-03-11T12:44:33Z</dcterms:modified>
</cp:coreProperties>
</file>